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8"/>
  </p:notesMasterIdLst>
  <p:sldIdLst>
    <p:sldId id="256" r:id="rId3"/>
    <p:sldId id="329" r:id="rId4"/>
    <p:sldId id="305" r:id="rId5"/>
    <p:sldId id="306" r:id="rId6"/>
    <p:sldId id="307" r:id="rId7"/>
    <p:sldId id="308" r:id="rId8"/>
    <p:sldId id="309" r:id="rId9"/>
    <p:sldId id="310" r:id="rId10"/>
    <p:sldId id="316" r:id="rId11"/>
    <p:sldId id="317" r:id="rId12"/>
    <p:sldId id="311" r:id="rId13"/>
    <p:sldId id="319" r:id="rId14"/>
    <p:sldId id="312" r:id="rId15"/>
    <p:sldId id="322" r:id="rId16"/>
    <p:sldId id="321" r:id="rId17"/>
    <p:sldId id="313" r:id="rId18"/>
    <p:sldId id="323" r:id="rId19"/>
    <p:sldId id="324" r:id="rId20"/>
    <p:sldId id="314" r:id="rId21"/>
    <p:sldId id="325" r:id="rId22"/>
    <p:sldId id="326" r:id="rId23"/>
    <p:sldId id="315" r:id="rId24"/>
    <p:sldId id="327" r:id="rId25"/>
    <p:sldId id="331" r:id="rId26"/>
    <p:sldId id="333" r:id="rId27"/>
  </p:sldIdLst>
  <p:sldSz cx="9144000" cy="6858000" type="screen4x3"/>
  <p:notesSz cx="6858000" cy="9144000"/>
  <p:defaultTextStyle>
    <a:defPPr>
      <a:defRPr lang="ru-RU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2791" autoAdjust="0"/>
  </p:normalViewPr>
  <p:slideViewPr>
    <p:cSldViewPr>
      <p:cViewPr varScale="1">
        <p:scale>
          <a:sx n="62" d="100"/>
          <a:sy n="62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ru-RU" smtClean="0"/>
              <a:pPr algn="ctr"/>
              <a:t>05.02.2024 20:25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05.02.2024 20:25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05.02.2024 20:25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05.02.2024 20:25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05.02.2024 20:25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ru-RU" smtClean="0"/>
              <a:pPr/>
              <a:t>05.02.2024 20:25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05.02.2024 20:25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05.02.2024 20:25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05.02.2024 20:25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05.02.2024 20:25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ru-RU" smtClean="0"/>
              <a:pPr/>
              <a:t>05.02.2024 20:25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05.02.2024 20:25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928662" y="3786190"/>
            <a:ext cx="77629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ЕГЭ ПО ФИЗИКЕ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решение 26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ЗАДАНИя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1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91331"/>
          </a:xfrm>
        </p:spPr>
        <p:txBody>
          <a:bodyPr>
            <a:noAutofit/>
          </a:bodyPr>
          <a:lstStyle/>
          <a:p>
            <a:r>
              <a:rPr lang="ru-RU" sz="1200" dirty="0" smtClean="0"/>
              <a:t>Учитель физики МБОУ СОШ № 22 им. Героя Советского Союза Г.Г. Шумейко </a:t>
            </a:r>
            <a:r>
              <a:rPr lang="ru-RU" sz="1200" dirty="0" smtClean="0"/>
              <a:t> </a:t>
            </a:r>
            <a:r>
              <a:rPr lang="ru-RU" sz="1200" dirty="0" err="1" smtClean="0"/>
              <a:t>Фалалеева</a:t>
            </a:r>
            <a:r>
              <a:rPr lang="ru-RU" sz="1200" dirty="0" smtClean="0"/>
              <a:t> </a:t>
            </a:r>
            <a:r>
              <a:rPr lang="ru-RU" sz="1200" dirty="0" smtClean="0"/>
              <a:t>Н.В.</a:t>
            </a:r>
            <a:br>
              <a:rPr lang="ru-RU" sz="1200" dirty="0" smtClean="0"/>
            </a:br>
            <a:r>
              <a:rPr lang="ru-RU" sz="1200" dirty="0" smtClean="0"/>
              <a:t>Класс: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7443472" cy="48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36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48" y="1527646"/>
            <a:ext cx="8153400" cy="221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648" y="4051376"/>
            <a:ext cx="8153400" cy="1547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648" y="5599141"/>
            <a:ext cx="8153400" cy="1230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648" y="3642874"/>
            <a:ext cx="8153400" cy="406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6632"/>
            <a:ext cx="669674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92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784771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55336" cy="2160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8455336" cy="225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502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12688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25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153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9694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85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704856" cy="60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646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81534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 26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sz="6200" dirty="0" smtClean="0"/>
          </a:p>
          <a:p>
            <a:r>
              <a:rPr lang="ru-RU" sz="8000" dirty="0" smtClean="0"/>
              <a:t>Проверяемые </a:t>
            </a:r>
            <a:r>
              <a:rPr lang="ru-RU" sz="8000" dirty="0" smtClean="0"/>
              <a:t>элементы </a:t>
            </a:r>
            <a:r>
              <a:rPr lang="ru-RU" sz="8000" dirty="0" smtClean="0"/>
              <a:t>содержания   </a:t>
            </a:r>
            <a:r>
              <a:rPr lang="ru-RU" sz="8000" b="1" dirty="0" smtClean="0"/>
              <a:t>Механика </a:t>
            </a:r>
            <a:r>
              <a:rPr lang="ru-RU" sz="8000" b="1" dirty="0" smtClean="0"/>
              <a:t>(расчётная задача)</a:t>
            </a:r>
          </a:p>
          <a:p>
            <a:r>
              <a:rPr lang="ru-RU" sz="8000" dirty="0" smtClean="0"/>
              <a:t>Уровень сложности </a:t>
            </a:r>
            <a:r>
              <a:rPr lang="ru-RU" sz="8000" b="1" dirty="0" smtClean="0"/>
              <a:t>В</a:t>
            </a:r>
            <a:endParaRPr lang="ru-RU" sz="8000" dirty="0" smtClean="0"/>
          </a:p>
          <a:p>
            <a:r>
              <a:rPr lang="ru-RU" sz="8000" dirty="0" smtClean="0"/>
              <a:t>Максимальный балл </a:t>
            </a:r>
            <a:r>
              <a:rPr lang="ru-RU" sz="8000" b="1" dirty="0" smtClean="0"/>
              <a:t>4</a:t>
            </a:r>
            <a:endParaRPr lang="ru-RU" sz="8000" dirty="0" smtClean="0"/>
          </a:p>
          <a:p>
            <a:pPr algn="just"/>
            <a:r>
              <a:rPr lang="ru-RU" sz="8000" dirty="0" smtClean="0"/>
              <a:t>Полное </a:t>
            </a:r>
            <a:r>
              <a:rPr lang="ru-RU" sz="8000" dirty="0" smtClean="0"/>
              <a:t>правильное решение задачи 26 должно содержать законы и формулы, </a:t>
            </a:r>
            <a:r>
              <a:rPr lang="ru-RU" sz="8000" dirty="0" smtClean="0"/>
              <a:t>применение </a:t>
            </a:r>
            <a:r>
              <a:rPr lang="ru-RU" sz="8000" dirty="0" smtClean="0"/>
              <a:t>которых необходимо и достаточно для решения задачи, а </a:t>
            </a:r>
            <a:r>
              <a:rPr lang="ru-RU" sz="8000" dirty="0" smtClean="0"/>
              <a:t>также математические </a:t>
            </a:r>
            <a:r>
              <a:rPr lang="ru-RU" sz="8000" dirty="0" smtClean="0"/>
              <a:t>преобразования, расчёты с численным ответом и при необходимости </a:t>
            </a:r>
            <a:r>
              <a:rPr lang="ru-RU" sz="8000" dirty="0" smtClean="0"/>
              <a:t>рисунок</a:t>
            </a:r>
            <a:r>
              <a:rPr lang="ru-RU" sz="8000" dirty="0" smtClean="0"/>
              <a:t>, поясняющий решение.</a:t>
            </a:r>
          </a:p>
          <a:p>
            <a:pPr algn="just"/>
            <a:r>
              <a:rPr lang="ru-RU" sz="8000" dirty="0" smtClean="0"/>
              <a:t>Кроме того, начиная с этого года дополнительно к решению задания 26 необходимо представить обоснование использования законов и формул для условия задачи. Данная задача оценивается максимально 4 баллами, при этом выделено два критерия оценивания: для обоснования использования законов и для математического решения </a:t>
            </a:r>
            <a:r>
              <a:rPr lang="ru-RU" sz="8000" dirty="0" smtClean="0"/>
              <a:t>задачи. Кроме </a:t>
            </a:r>
            <a:r>
              <a:rPr lang="ru-RU" sz="8000" dirty="0" smtClean="0"/>
              <a:t>задач на применение законов Ньютона (связанные тела) и задач на применение законов сохранения в механике.</a:t>
            </a:r>
          </a:p>
          <a:p>
            <a:pPr algn="just"/>
            <a:r>
              <a:rPr lang="ru-RU" sz="8000" b="1" dirty="0" smtClean="0"/>
              <a:t>4 балла = 3 балла за решения + 1 балл за обоснование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06489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964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4170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797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48" y="1556792"/>
            <a:ext cx="8153400" cy="148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019" y="3140968"/>
            <a:ext cx="8153800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992888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7992888" cy="13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091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КОММЕНТАРИИ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r>
              <a:rPr lang="ru-RU" sz="4200" dirty="0" smtClean="0"/>
              <a:t>- Решение экзаменуемого может иметь логику, отличную от авторской логики </a:t>
            </a:r>
          </a:p>
          <a:p>
            <a:pPr algn="just"/>
            <a:r>
              <a:rPr lang="ru-RU" sz="4200" dirty="0" smtClean="0"/>
              <a:t>решения (альтернативное решение).</a:t>
            </a:r>
          </a:p>
          <a:p>
            <a:pPr algn="just"/>
            <a:r>
              <a:rPr lang="ru-RU" sz="4200" dirty="0" smtClean="0"/>
              <a:t>- В качестве исходных формул принимаются только те, которые указаны в </a:t>
            </a:r>
          </a:p>
          <a:p>
            <a:pPr algn="just"/>
            <a:r>
              <a:rPr lang="ru-RU" sz="4200" dirty="0" smtClean="0"/>
              <a:t>кодификаторе. При этом форма записи формулы значения не имеет. Если же </a:t>
            </a:r>
          </a:p>
          <a:p>
            <a:pPr algn="just"/>
            <a:r>
              <a:rPr lang="ru-RU" sz="4200" dirty="0" smtClean="0"/>
              <a:t>выпускник использовал в качестве исходной формулы ту, которая не указана в </a:t>
            </a:r>
          </a:p>
          <a:p>
            <a:pPr algn="just"/>
            <a:r>
              <a:rPr lang="ru-RU" sz="4200" dirty="0" smtClean="0"/>
              <a:t>кодификаторе, то работа оценивается исходя из отсутствия одной из </a:t>
            </a:r>
          </a:p>
          <a:p>
            <a:pPr algn="just"/>
            <a:r>
              <a:rPr lang="ru-RU" sz="4200" dirty="0" smtClean="0"/>
              <a:t>необходимых для решения формул.</a:t>
            </a:r>
          </a:p>
          <a:p>
            <a:pPr algn="just"/>
            <a:r>
              <a:rPr lang="ru-RU" sz="4200" dirty="0" smtClean="0"/>
              <a:t>- Решение задач может оцениваться в 2 балла при полном правильном решении и</a:t>
            </a:r>
          </a:p>
          <a:p>
            <a:pPr algn="just"/>
            <a:r>
              <a:rPr lang="ru-RU" sz="4200" dirty="0" smtClean="0"/>
              <a:t>верном ответе, если не описаны дополнительно введённые физические</a:t>
            </a:r>
          </a:p>
          <a:p>
            <a:pPr algn="just"/>
            <a:r>
              <a:rPr lang="ru-RU" sz="4200" dirty="0" smtClean="0"/>
              <a:t>величины. Описанием считается словесное указание на величину рядом с её</a:t>
            </a:r>
          </a:p>
          <a:p>
            <a:pPr algn="just"/>
            <a:r>
              <a:rPr lang="ru-RU" sz="4200" dirty="0" smtClean="0"/>
              <a:t>символическим обозначением, указание символического обозначения величины</a:t>
            </a:r>
          </a:p>
          <a:p>
            <a:pPr algn="just"/>
            <a:r>
              <a:rPr lang="ru-RU" sz="4200" dirty="0" smtClean="0"/>
              <a:t>в записи условия («Дано») или на схематическом рисунке. Допускается введение</a:t>
            </a:r>
          </a:p>
          <a:p>
            <a:pPr algn="just"/>
            <a:r>
              <a:rPr lang="ru-RU" sz="4200" dirty="0" smtClean="0"/>
              <a:t>новых величин без описания, если используются стандартные обозначения,</a:t>
            </a:r>
          </a:p>
          <a:p>
            <a:pPr algn="just"/>
            <a:r>
              <a:rPr lang="ru-RU" sz="4200" dirty="0" smtClean="0"/>
              <a:t>принятые в кодификаторе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КОММЕНТАРИИ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- Если в тексте задания требуется сделать рисунок с указанием </a:t>
            </a:r>
          </a:p>
          <a:p>
            <a:pPr algn="just"/>
            <a:r>
              <a:rPr lang="ru-RU" dirty="0" smtClean="0"/>
              <a:t>сил, действующих на тело, то правильным считается рисунок, в </a:t>
            </a:r>
          </a:p>
          <a:p>
            <a:pPr algn="just"/>
            <a:r>
              <a:rPr lang="ru-RU" dirty="0" smtClean="0"/>
              <a:t>котором верно указаны все необходимые силы и их </a:t>
            </a:r>
          </a:p>
          <a:p>
            <a:pPr algn="just"/>
            <a:r>
              <a:rPr lang="ru-RU" dirty="0" smtClean="0"/>
              <a:t>направление. Ошибка в соотношении длин векторов и </a:t>
            </a:r>
          </a:p>
          <a:p>
            <a:pPr algn="just"/>
            <a:r>
              <a:rPr lang="ru-RU" dirty="0" smtClean="0"/>
              <a:t>отсутствие знака вектора не считаются ошибками.</a:t>
            </a:r>
          </a:p>
          <a:p>
            <a:pPr algn="just"/>
            <a:r>
              <a:rPr lang="ru-RU" dirty="0" smtClean="0"/>
              <a:t>- При проверке правильности числового ответа необходимо </a:t>
            </a:r>
          </a:p>
          <a:p>
            <a:pPr algn="just"/>
            <a:r>
              <a:rPr lang="ru-RU" dirty="0" smtClean="0"/>
              <a:t>проверить вычисления экзаменуемого при помощи </a:t>
            </a:r>
          </a:p>
          <a:p>
            <a:pPr algn="just"/>
            <a:r>
              <a:rPr lang="ru-RU" dirty="0" smtClean="0"/>
              <a:t>калькулятора. Допускаются округления с учётом того числа </a:t>
            </a:r>
          </a:p>
          <a:p>
            <a:pPr algn="just"/>
            <a:r>
              <a:rPr lang="ru-RU" dirty="0" smtClean="0"/>
              <a:t>значащих цифр, которые указаны в условии задачи.</a:t>
            </a:r>
          </a:p>
          <a:p>
            <a:pPr algn="just"/>
            <a:r>
              <a:rPr lang="ru-RU" dirty="0" smtClean="0"/>
              <a:t>Избыточная точность числового ответа не считается ошибкой. </a:t>
            </a:r>
          </a:p>
          <a:p>
            <a:pPr algn="just"/>
            <a:r>
              <a:rPr lang="ru-RU" dirty="0" smtClean="0"/>
              <a:t>При решении задачи по действиям допускается погрешность </a:t>
            </a:r>
          </a:p>
          <a:p>
            <a:pPr algn="just"/>
            <a:r>
              <a:rPr lang="ru-RU" dirty="0" smtClean="0"/>
              <a:t>ответа, не меняющая физической сути числового ответа задачи.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44624"/>
            <a:ext cx="8423848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выполнения задания  26 с развёрнутым ответом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61048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1</a:t>
            </a:r>
          </a:p>
          <a:p>
            <a:pPr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обоснована возможность использования законов (закономерностей). В данном случае: </a:t>
            </a:r>
            <a:r>
              <a:rPr lang="ru-RU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ИСО, модель материальной точки, равенство модулей сил натяжения нитей и модулей ускорений брусков</a:t>
            </a:r>
          </a:p>
          <a:p>
            <a:pPr algn="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обосновании отсутствует один или несколько из элементов.</a:t>
            </a:r>
          </a:p>
          <a:p>
            <a:pPr algn="ctr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обосновании допущена ошибка.</a:t>
            </a:r>
          </a:p>
          <a:p>
            <a:pPr algn="ctr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отсутствует</a:t>
            </a:r>
          </a:p>
          <a:p>
            <a:pPr algn="r"/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44624"/>
            <a:ext cx="8495856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выполнения задания  26 с развёрнутым ответом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b="1" i="1" dirty="0" smtClean="0"/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2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Приведено полное решение, включающее следующие элементы: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 записаны положения теории и физические законы, закономерности, применение которых необходимо для решения задачи выбранным способом (в данном случае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второй закон Ньютона, выражение для силы трения скольжения, кинематические соотношения);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сделан правильный рисунок с указанием сил, действующих на тела;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III) описаны все вновь вводимые в решении буквенные обозначения физических величин 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обозначений констант, указанных в варианте КИМ, обозначений величин, используемых в условии задачи, и стандартных обозначений величин, используемых при написании физических законов);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IV) проведены необходимые математические преобразования и расчёты (подстановка числовых данных в конечную формулу), приводящие к правильному числовому ответу (допускается решение «по частям» с промежуточными вычислениями);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V) представлен правильный ответ с указанием единиц измерения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величины</a:t>
            </a:r>
          </a:p>
          <a:p>
            <a:pPr algn="r"/>
            <a:r>
              <a:rPr lang="ru-RU" sz="3200" b="1" i="1" dirty="0" smtClean="0"/>
              <a:t>3 балл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44624"/>
            <a:ext cx="835184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выполнения задания  26 с развёрнутым ответом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записаны все необходимые положения теории, физические законы, закономерности, и проведены необходимые преобразования, но имеется один или несколько из следующих недостатков.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Записи, соответствующие пунктам II и III, представлены не в полном объёме или отсутствуют.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имеются лишние записи, не входящие в решение (возможно, неверные), которые не отделены от решения и не зачёркнуты.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необходимых математических преобразованиях или вычислениях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допущены ошибки, и (или) в математических преобразованиях/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вычислениях пропущены логически важные шаги.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пункт V, или в нём допущена ошибка (в том числе в записи единиц измерения величины)</a:t>
            </a:r>
          </a:p>
          <a:p>
            <a:pPr algn="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балл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35184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выполнения задания  26 с развёрнутым ответом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записи, соответствующие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из следующих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только положения и формулы, выражающие физические законы, применение которых необходимо для решения данной задачи, без каких-либо преобразований с их использованием, направленных на решение задачи.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отсутствует ОДНА из исходных формул, необходимая для решения данной задачи (или утверждение, лежащее в основе решения), но присутствуют логически верные преобразования с имеющимися формулами, направленные на решение задачи.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из исходных формул, необходимых для решения данной задачи (или в утверждении, лежащем в основе решения), допущена ошибка, но присутствуют логически верные преобразования с имеющимися формулами, направленные на решение задачи</a:t>
            </a:r>
          </a:p>
          <a:p>
            <a:pPr algn="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44624"/>
            <a:ext cx="835184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выполнения задания  26 с развёрнутым ответом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случаи решения, которые не соответствуют вышеуказанным критериям выставления оценок в 1, 2, 3 балла</a:t>
            </a: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</a:t>
            </a: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балл 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26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Снаряд массой 4 кг, летящий со скоростью 400 м/с, разрывается на </a:t>
            </a:r>
            <a:r>
              <a:rPr lang="ru-RU" dirty="0" smtClean="0"/>
              <a:t>две равные </a:t>
            </a:r>
            <a:r>
              <a:rPr lang="ru-RU" dirty="0" smtClean="0"/>
              <a:t>части, одна из которых летит в направлении движения </a:t>
            </a:r>
            <a:r>
              <a:rPr lang="ru-RU" dirty="0" smtClean="0"/>
              <a:t>снаряда, а </a:t>
            </a:r>
            <a:r>
              <a:rPr lang="ru-RU" dirty="0" smtClean="0"/>
              <a:t>другая – в противоположную сторону. В момент разрыва </a:t>
            </a:r>
            <a:r>
              <a:rPr lang="ru-RU" dirty="0" smtClean="0"/>
              <a:t>суммарная кинетическая </a:t>
            </a:r>
            <a:r>
              <a:rPr lang="ru-RU" dirty="0" smtClean="0"/>
              <a:t>энергия осколков увеличивается на 0,5 МДж. Найдите </a:t>
            </a:r>
            <a:r>
              <a:rPr lang="ru-RU" dirty="0" smtClean="0"/>
              <a:t>скорость осколка</a:t>
            </a:r>
            <a:r>
              <a:rPr lang="ru-RU" dirty="0" smtClean="0"/>
              <a:t>, летящего по направлению движения снаряда. </a:t>
            </a:r>
            <a:r>
              <a:rPr lang="ru-RU" dirty="0" smtClean="0"/>
              <a:t>Сопротивлением воздуха </a:t>
            </a:r>
            <a:r>
              <a:rPr lang="ru-RU" dirty="0" smtClean="0"/>
              <a:t>пренебречь. </a:t>
            </a:r>
            <a:r>
              <a:rPr lang="ru-RU" b="1" i="1" dirty="0" smtClean="0"/>
              <a:t>Обоснуйте применимость </a:t>
            </a:r>
            <a:r>
              <a:rPr lang="ru-RU" b="1" i="1" dirty="0" smtClean="0"/>
              <a:t>законов, используемых для решения </a:t>
            </a:r>
            <a:r>
              <a:rPr lang="ru-RU" b="1" i="1" dirty="0" smtClean="0"/>
              <a:t>задачи.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Возможное решение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432048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Введём инерциальную систему отсчёта, связанную с Землёй, и направим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Оx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координат в направлении начальной скорости движения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снаряда.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 описании движения снаряда и осколков используем модель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материальной точки.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Для описания разрыва снаряда использован закон сохранения импульса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тел. Он выполняется в инерциальной системе отсчёта, если сумма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внешних сил, приложенных к телам системы, равна нулю.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628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случае из-за отсутствия сопротивления воздуха внешней силой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только сила тяжести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не равна нулю. Но этим можно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пренебречь, считая время разрыва снаряда малым. За малое время разрыва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 каждого из осколков меняется на конечную величину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счёт больших внутренних сил, разрывающих снаряд при взрыве.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этими большими силами конечная сила тяжести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пренебрежимо мала.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Так как время разрыва снаряда считаем малым, то можно пренебречь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изменением потенциальной энергии снаряда и его осколков в поле тяжести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разрыва.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127674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352479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E4FFEA1-43A1-40BE-8523-D90AC15F4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1134</Words>
  <Application>Microsoft Office PowerPoint</Application>
  <PresentationFormat>Экран (4:3)</PresentationFormat>
  <Paragraphs>114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TS010352479</vt:lpstr>
      <vt:lpstr>  Подготовка к ЕГЭ ПО ФИЗИКЕ    решение 26 ЗАДАНИя  </vt:lpstr>
      <vt:lpstr>Задание 26 </vt:lpstr>
      <vt:lpstr>Критерии оценивания выполнения задания  26 с развёрнутым ответом</vt:lpstr>
      <vt:lpstr>Критерии оценивания выполнения задания  26 с развёрнутым ответом</vt:lpstr>
      <vt:lpstr>Критерии оценивания выполнения задания  26 с развёрнутым ответом</vt:lpstr>
      <vt:lpstr>Критерии оценивания выполнения задания  26 с развёрнутым ответом</vt:lpstr>
      <vt:lpstr>Критерии оценивания выполнения задания  26 с развёрнутым ответом</vt:lpstr>
      <vt:lpstr>Задача 26 (Демо)</vt:lpstr>
      <vt:lpstr>Возможное решение</vt:lpstr>
      <vt:lpstr>Слайд 10</vt:lpstr>
      <vt:lpstr>Вариант 1</vt:lpstr>
      <vt:lpstr>Слайд 12</vt:lpstr>
      <vt:lpstr>Вариант 3</vt:lpstr>
      <vt:lpstr>Слайд 14</vt:lpstr>
      <vt:lpstr>Слайд 15</vt:lpstr>
      <vt:lpstr>Вариант 5</vt:lpstr>
      <vt:lpstr>Слайд 17</vt:lpstr>
      <vt:lpstr>Слайд 18</vt:lpstr>
      <vt:lpstr>Вариант 7</vt:lpstr>
      <vt:lpstr>Слайд 20</vt:lpstr>
      <vt:lpstr>Слайд 21</vt:lpstr>
      <vt:lpstr>Вариант 9</vt:lpstr>
      <vt:lpstr>Слайд 23</vt:lpstr>
      <vt:lpstr>КОММЕНТАРИИ</vt:lpstr>
      <vt:lpstr>КОММЕНТАРИИ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2013-09-02T10:27:15Z</dcterms:created>
  <dcterms:modified xsi:type="dcterms:W3CDTF">2024-02-05T17:38:28Z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